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73" r:id="rId7"/>
    <p:sldId id="262" r:id="rId8"/>
    <p:sldId id="272" r:id="rId9"/>
    <p:sldId id="268" r:id="rId10"/>
    <p:sldId id="263" r:id="rId11"/>
    <p:sldId id="267" r:id="rId12"/>
    <p:sldId id="264" r:id="rId13"/>
    <p:sldId id="265" r:id="rId14"/>
    <p:sldId id="270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7078" autoAdjust="0"/>
  </p:normalViewPr>
  <p:slideViewPr>
    <p:cSldViewPr snapToGrid="0">
      <p:cViewPr varScale="1">
        <p:scale>
          <a:sx n="100" d="100"/>
          <a:sy n="100" d="100"/>
        </p:scale>
        <p:origin x="9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D8B84-AF95-4F7A-AC61-B473FA9573FE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B2040-B6C1-48AE-9FAF-CF1562DE9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67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서비스를 이용한 스마트 오피스에 대해 발표할 김정진 신현택 조의 신현택입니다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B2040-B6C1-48AE-9FAF-CF1562DE993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333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실제 작동</a:t>
            </a:r>
            <a:r>
              <a:rPr lang="ko-KR" altLang="en-US" baseline="0" dirty="0" smtClean="0"/>
              <a:t> 시켰을 때의 사진입니다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왼쪽 사진은 등록된 </a:t>
            </a:r>
            <a:r>
              <a:rPr lang="en-US" altLang="ko-KR" baseline="0" dirty="0" smtClean="0"/>
              <a:t>RFID </a:t>
            </a:r>
            <a:r>
              <a:rPr lang="ko-KR" altLang="en-US" baseline="0" dirty="0" smtClean="0"/>
              <a:t>값을 인식 시켰을 </a:t>
            </a:r>
            <a:r>
              <a:rPr lang="ko-KR" altLang="en-US" baseline="0" dirty="0" smtClean="0"/>
              <a:t>때</a:t>
            </a:r>
            <a:r>
              <a:rPr lang="en-US" altLang="ko-KR" baseline="0" dirty="0" smtClean="0"/>
              <a:t> </a:t>
            </a:r>
            <a:r>
              <a:rPr lang="en-US" altLang="ko-KR" baseline="0" dirty="0" smtClean="0"/>
              <a:t>“HELLO test1” </a:t>
            </a:r>
            <a:r>
              <a:rPr lang="ko-KR" altLang="en-US" baseline="0" dirty="0" smtClean="0"/>
              <a:t>이라는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글자와 함께 초록색 </a:t>
            </a:r>
            <a:r>
              <a:rPr lang="en-US" altLang="ko-KR" baseline="0" dirty="0" smtClean="0"/>
              <a:t>LED</a:t>
            </a:r>
            <a:r>
              <a:rPr lang="ko-KR" altLang="en-US" baseline="0" dirty="0" smtClean="0"/>
              <a:t>가 출력된 것을 확인할 수 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오른쪽 사진의 경우 등록되지 않은 </a:t>
            </a:r>
            <a:r>
              <a:rPr lang="en-US" altLang="ko-KR" baseline="0" dirty="0" smtClean="0"/>
              <a:t>RFID</a:t>
            </a:r>
            <a:r>
              <a:rPr lang="ko-KR" altLang="en-US" baseline="0" dirty="0" smtClean="0"/>
              <a:t>를 인식 시켰을 때 </a:t>
            </a:r>
            <a:r>
              <a:rPr lang="en-US" altLang="ko-KR" baseline="0" dirty="0" smtClean="0"/>
              <a:t>“ACCESS DENIED”</a:t>
            </a:r>
            <a:r>
              <a:rPr lang="ko-KR" altLang="en-US" baseline="0" dirty="0" smtClean="0"/>
              <a:t>라는 글자와 함께 빨간색 </a:t>
            </a:r>
            <a:r>
              <a:rPr lang="en-US" altLang="ko-KR" baseline="0" dirty="0" smtClean="0"/>
              <a:t>LED</a:t>
            </a:r>
            <a:r>
              <a:rPr lang="ko-KR" altLang="en-US" baseline="0" dirty="0" smtClean="0"/>
              <a:t>가 출력된 것을 확인할 수 있습니다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B2040-B6C1-48AE-9FAF-CF1562DE993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449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시스템 구성도에 있었듯이 등록된 </a:t>
            </a:r>
            <a:r>
              <a:rPr lang="en-US" altLang="ko-KR" dirty="0" smtClean="0"/>
              <a:t>RFID</a:t>
            </a:r>
            <a:r>
              <a:rPr lang="ko-KR" altLang="en-US" dirty="0" smtClean="0"/>
              <a:t>를 인식 시킨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스마트폰에</a:t>
            </a:r>
            <a:r>
              <a:rPr lang="en-US" altLang="ko-KR" dirty="0" smtClean="0"/>
              <a:t> IN, OUT</a:t>
            </a:r>
            <a:r>
              <a:rPr lang="ko-KR" altLang="en-US" dirty="0" smtClean="0"/>
              <a:t>을 표시하도록 구현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B2040-B6C1-48AE-9FAF-CF1562DE993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80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시연 영상입니다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B2040-B6C1-48AE-9FAF-CF1562DE993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255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결론입니다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B2040-B6C1-48AE-9FAF-CF1562DE993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132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B2040-B6C1-48AE-9FAF-CF1562DE993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853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발표를 들어주셔서 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B2040-B6C1-48AE-9FAF-CF1562DE993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650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발표는 다음과 같은 순서로 진행하겠습니다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개요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 구성도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제작 과정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결론 마지막으로 질문 순으로 진행 하겠습니다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B2040-B6C1-48AE-9FAF-CF1562DE993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34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프로젝트를 하게 된 배경으론 스마트 오피스에 있는 기기를 블루투스와 와이파이를 통해 등록된 </a:t>
            </a:r>
            <a:r>
              <a:rPr lang="en-US" altLang="ko-KR" dirty="0" smtClean="0"/>
              <a:t>RFID</a:t>
            </a:r>
            <a:r>
              <a:rPr lang="ko-KR" altLang="en-US" dirty="0" smtClean="0"/>
              <a:t>에 맞게 제어하고 싶어 </a:t>
            </a:r>
            <a:r>
              <a:rPr lang="ko-KR" altLang="en-US" dirty="0" smtClean="0"/>
              <a:t>시작하게 </a:t>
            </a:r>
            <a:r>
              <a:rPr lang="ko-KR" altLang="en-US" dirty="0" smtClean="0"/>
              <a:t>되었습니다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B2040-B6C1-48AE-9FAF-CF1562DE993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752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전체적인 시스템 구성도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입력 디바이스로부터 </a:t>
            </a:r>
            <a:r>
              <a:rPr lang="en-US" altLang="ko-KR" dirty="0" smtClean="0"/>
              <a:t>RFID </a:t>
            </a:r>
            <a:r>
              <a:rPr lang="ko-KR" altLang="en-US" dirty="0" smtClean="0"/>
              <a:t>값을 입력 받아 블루투스를 통해 서버로 데이터를 전송하게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서버에선</a:t>
            </a:r>
            <a:r>
              <a:rPr lang="ko-KR" altLang="en-US" baseline="0" dirty="0" smtClean="0"/>
              <a:t> 소켓 통신을 </a:t>
            </a:r>
            <a:r>
              <a:rPr lang="ko-KR" altLang="en-US" baseline="0" dirty="0" smtClean="0"/>
              <a:t>통해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를 확인하게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그후 </a:t>
            </a:r>
            <a:r>
              <a:rPr lang="en-US" altLang="ko-KR" baseline="0" dirty="0" smtClean="0"/>
              <a:t>RFID </a:t>
            </a:r>
            <a:r>
              <a:rPr lang="ko-KR" altLang="en-US" baseline="0" dirty="0" smtClean="0"/>
              <a:t>값이 등록된 것인지 아닌지를 </a:t>
            </a:r>
            <a:r>
              <a:rPr lang="ko-KR" altLang="en-US" baseline="0" dirty="0" smtClean="0"/>
              <a:t>판단하게 됩니다</a:t>
            </a:r>
            <a:r>
              <a:rPr lang="en-US" altLang="ko-KR" baseline="0" dirty="0" smtClean="0"/>
              <a:t>. 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이후 와이파이를 통해 타겟 </a:t>
            </a:r>
            <a:r>
              <a:rPr lang="ko-KR" altLang="en-US" baseline="0" dirty="0" smtClean="0"/>
              <a:t>디바이스에 저장해 </a:t>
            </a:r>
            <a:r>
              <a:rPr lang="ko-KR" altLang="en-US" baseline="0" dirty="0" smtClean="0"/>
              <a:t>놓은 설정 값으로 작동 하도록 구성 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등록된 인원이 </a:t>
            </a:r>
            <a:r>
              <a:rPr lang="ko-KR" altLang="en-US" baseline="0" dirty="0" err="1" smtClean="0"/>
              <a:t>입퇴실</a:t>
            </a:r>
            <a:r>
              <a:rPr lang="ko-KR" altLang="en-US" baseline="0" dirty="0" smtClean="0"/>
              <a:t> 할 경우 </a:t>
            </a:r>
            <a:r>
              <a:rPr lang="ko-KR" altLang="en-US" baseline="0" dirty="0" smtClean="0"/>
              <a:t>스마트폰에 로그가 뜨도록 구성하였습니다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B2040-B6C1-48AE-9FAF-CF1562DE993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297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시스템에 좀 더 자세히 알려드리겠습니다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입력 디바이스 부분의 경우 </a:t>
            </a:r>
            <a:r>
              <a:rPr lang="en-US" altLang="ko-KR" dirty="0" smtClean="0"/>
              <a:t>RFID</a:t>
            </a:r>
            <a:r>
              <a:rPr lang="ko-KR" altLang="en-US" dirty="0" smtClean="0"/>
              <a:t>의 값을 입력 받고 블루투스를 통해 서버로 데이터를 </a:t>
            </a:r>
            <a:r>
              <a:rPr lang="ko-KR" altLang="en-US" dirty="0" smtClean="0"/>
              <a:t>전송하게 됩니다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이후 등록 여부에 따라 초록색과 빨간색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출력 하며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추가로 문자를 </a:t>
            </a:r>
            <a:r>
              <a:rPr lang="en-US" altLang="ko-KR" baseline="0" dirty="0" smtClean="0"/>
              <a:t>LCD</a:t>
            </a:r>
            <a:r>
              <a:rPr lang="ko-KR" altLang="en-US" baseline="0" dirty="0" smtClean="0"/>
              <a:t>에 출력 </a:t>
            </a:r>
            <a:r>
              <a:rPr lang="ko-KR" altLang="en-US" baseline="0" dirty="0" smtClean="0"/>
              <a:t>하게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B2040-B6C1-48AE-9FAF-CF1562DE993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930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출력 디바이스 부분입니다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각 </a:t>
            </a:r>
            <a:r>
              <a:rPr lang="en-US" altLang="ko-KR" dirty="0" smtClean="0"/>
              <a:t>RFID</a:t>
            </a:r>
            <a:r>
              <a:rPr lang="ko-KR" altLang="en-US" dirty="0" smtClean="0"/>
              <a:t>에 해당하는 저장된 값에 따라 </a:t>
            </a:r>
            <a:r>
              <a:rPr lang="en-US" altLang="ko-KR" dirty="0" smtClean="0"/>
              <a:t>RGB</a:t>
            </a:r>
            <a:r>
              <a:rPr lang="ko-KR" altLang="en-US" dirty="0" smtClean="0"/>
              <a:t>값과 </a:t>
            </a:r>
            <a:r>
              <a:rPr lang="en-US" altLang="ko-KR" dirty="0" smtClean="0"/>
              <a:t>FAN </a:t>
            </a:r>
            <a:r>
              <a:rPr lang="ko-KR" altLang="en-US" dirty="0" smtClean="0"/>
              <a:t>속도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릴레이의 </a:t>
            </a:r>
            <a:r>
              <a:rPr lang="en-US" altLang="ko-KR" baseline="0" dirty="0" smtClean="0"/>
              <a:t>On/Off</a:t>
            </a:r>
            <a:r>
              <a:rPr lang="ko-KR" altLang="en-US" baseline="0" dirty="0" smtClean="0"/>
              <a:t>를 제어 하도록 </a:t>
            </a:r>
            <a:r>
              <a:rPr lang="ko-KR" altLang="en-US" baseline="0" dirty="0" smtClean="0"/>
              <a:t>구성하였습니다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B2040-B6C1-48AE-9FAF-CF1562DE993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81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계획한 </a:t>
            </a:r>
            <a:r>
              <a:rPr lang="ko-KR" altLang="en-US" dirty="0" smtClean="0"/>
              <a:t>시스템의 입력 디바이스를 </a:t>
            </a:r>
            <a:r>
              <a:rPr lang="ko-KR" altLang="en-US" dirty="0" smtClean="0"/>
              <a:t>구성한 </a:t>
            </a:r>
            <a:r>
              <a:rPr lang="ko-KR" altLang="en-US" dirty="0" smtClean="0"/>
              <a:t>사진입니다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B2040-B6C1-48AE-9FAF-CF1562DE993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10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시스템의 출력 클라이언트에 맞게 회로를 구성하여 실제로 동작하도록 구성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B2040-B6C1-48AE-9FAF-CF1562DE993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26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사용한 데이터 베이스로 </a:t>
            </a:r>
            <a:r>
              <a:rPr lang="en-US" altLang="ko-KR" dirty="0" smtClean="0"/>
              <a:t>RFID</a:t>
            </a:r>
            <a:r>
              <a:rPr lang="ko-KR" altLang="en-US" dirty="0" smtClean="0"/>
              <a:t>값과 그에 해당하는 정보들을 저장하였습니다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B2040-B6C1-48AE-9FAF-CF1562DE993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586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A36F-6EEE-4DD9-811E-958ADF73D91E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98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A36F-6EEE-4DD9-811E-958ADF73D91E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917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A36F-6EEE-4DD9-811E-958ADF73D91E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33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A36F-6EEE-4DD9-811E-958ADF73D91E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105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A36F-6EEE-4DD9-811E-958ADF73D91E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388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A36F-6EEE-4DD9-811E-958ADF73D91E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04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A36F-6EEE-4DD9-811E-958ADF73D91E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179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A36F-6EEE-4DD9-811E-958ADF73D91E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487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A36F-6EEE-4DD9-811E-958ADF73D91E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24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F88A36F-6EEE-4DD9-811E-958ADF73D91E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280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8A36F-6EEE-4DD9-811E-958ADF73D91E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29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F88A36F-6EEE-4DD9-811E-958ADF73D91E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BACBBB8-9868-4A60-BA0E-55EFD59795A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15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스마트 오피스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김정진 신현택 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75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입력 디바이스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r="9370"/>
          <a:stretch/>
        </p:blipFill>
        <p:spPr>
          <a:xfrm>
            <a:off x="6240379" y="2332733"/>
            <a:ext cx="5454316" cy="36656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0" r="6455"/>
          <a:stretch/>
        </p:blipFill>
        <p:spPr>
          <a:xfrm>
            <a:off x="629653" y="2332734"/>
            <a:ext cx="5213684" cy="3665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8589" y="1915276"/>
            <a:ext cx="263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등록된 </a:t>
            </a:r>
            <a:r>
              <a:rPr lang="en-US" altLang="ko-KR" dirty="0" smtClean="0"/>
              <a:t>RFID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39263" y="1883192"/>
            <a:ext cx="263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등록되지 않은 </a:t>
            </a:r>
            <a:r>
              <a:rPr lang="en-US" altLang="ko-KR" dirty="0" smtClean="0"/>
              <a:t>RFID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6392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스마트폰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9" b="19553"/>
          <a:stretch/>
        </p:blipFill>
        <p:spPr>
          <a:xfrm>
            <a:off x="1254041" y="2343501"/>
            <a:ext cx="5698607" cy="3131120"/>
          </a:xfrm>
        </p:spPr>
      </p:pic>
    </p:spTree>
    <p:extLst>
      <p:ext uri="{BB962C8B-B14F-4D97-AF65-F5344CB8AC3E}">
        <p14:creationId xmlns:p14="http://schemas.microsoft.com/office/powerpoint/2010/main" val="98888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r>
              <a:rPr lang="en-US" altLang="ko-KR" dirty="0" smtClean="0"/>
              <a:t>- </a:t>
            </a:r>
            <a:r>
              <a:rPr lang="ko-KR" altLang="en-US" dirty="0" smtClean="0"/>
              <a:t>시현 영상</a:t>
            </a:r>
            <a:endParaRPr lang="ko-KR" altLang="en-US" dirty="0"/>
          </a:p>
        </p:txBody>
      </p:sp>
      <p:pic>
        <p:nvPicPr>
          <p:cNvPr id="5" name="시연영상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7463" y="1971675"/>
            <a:ext cx="7077075" cy="3981450"/>
          </a:xfrm>
        </p:spPr>
      </p:pic>
    </p:spTree>
    <p:extLst>
      <p:ext uri="{BB962C8B-B14F-4D97-AF65-F5344CB8AC3E}">
        <p14:creationId xmlns:p14="http://schemas.microsoft.com/office/powerpoint/2010/main" val="310822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1. </a:t>
            </a:r>
            <a:r>
              <a:rPr lang="ko-KR" altLang="en-US" dirty="0" smtClean="0">
                <a:latin typeface="+mn-ea"/>
              </a:rPr>
              <a:t>스마트 오피스 </a:t>
            </a:r>
            <a:r>
              <a:rPr lang="ko-KR" altLang="en-US" dirty="0" err="1" smtClean="0">
                <a:latin typeface="+mn-ea"/>
              </a:rPr>
              <a:t>입퇴실시</a:t>
            </a:r>
            <a:r>
              <a:rPr lang="ko-KR" altLang="en-US" dirty="0" smtClean="0">
                <a:latin typeface="+mn-ea"/>
              </a:rPr>
              <a:t> 등록된 </a:t>
            </a:r>
            <a:r>
              <a:rPr lang="en-US" altLang="ko-KR" dirty="0" smtClean="0">
                <a:latin typeface="+mn-ea"/>
              </a:rPr>
              <a:t>RFID</a:t>
            </a:r>
            <a:r>
              <a:rPr lang="ko-KR" altLang="en-US" dirty="0">
                <a:latin typeface="+mn-ea"/>
              </a:rPr>
              <a:t>인</a:t>
            </a:r>
            <a:r>
              <a:rPr lang="ko-KR" altLang="en-US" dirty="0" smtClean="0">
                <a:latin typeface="+mn-ea"/>
              </a:rPr>
              <a:t> 경우 블루투스와 와이파이를 이용하여 냉난방 기기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조명기기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컴퓨터 사무기기 등을 자동 </a:t>
            </a:r>
            <a:r>
              <a:rPr lang="en-US" altLang="ko-KR" dirty="0" smtClean="0">
                <a:latin typeface="+mn-ea"/>
              </a:rPr>
              <a:t>On/Off</a:t>
            </a:r>
            <a:r>
              <a:rPr lang="ko-KR" altLang="en-US" dirty="0" smtClean="0">
                <a:latin typeface="+mn-ea"/>
              </a:rPr>
              <a:t>를 구현하고 </a:t>
            </a:r>
            <a:r>
              <a:rPr lang="en-US" altLang="ko-KR" dirty="0" smtClean="0">
                <a:latin typeface="+mn-ea"/>
              </a:rPr>
              <a:t>LCD</a:t>
            </a:r>
            <a:r>
              <a:rPr lang="ko-KR" altLang="en-US" dirty="0" smtClean="0">
                <a:latin typeface="+mn-ea"/>
              </a:rPr>
              <a:t>에 온도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습도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조도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시간 정보 등 표시함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릴레이 </a:t>
            </a:r>
            <a:r>
              <a:rPr lang="ko-KR" altLang="en-US" dirty="0" smtClean="0">
                <a:latin typeface="+mn-ea"/>
              </a:rPr>
              <a:t>동작의 경우 </a:t>
            </a:r>
            <a:r>
              <a:rPr lang="en-US" altLang="ko-KR" dirty="0" smtClean="0">
                <a:latin typeface="+mn-ea"/>
              </a:rPr>
              <a:t>LED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On/Off</a:t>
            </a:r>
            <a:r>
              <a:rPr lang="ko-KR" altLang="en-US" dirty="0">
                <a:latin typeface="+mn-ea"/>
              </a:rPr>
              <a:t>으로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확인함</a:t>
            </a:r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3. </a:t>
            </a:r>
            <a:r>
              <a:rPr lang="ko-KR" altLang="en-US" dirty="0" smtClean="0">
                <a:latin typeface="+mn-ea"/>
              </a:rPr>
              <a:t>등록된 </a:t>
            </a:r>
            <a:r>
              <a:rPr lang="en-US" altLang="ko-KR" dirty="0">
                <a:latin typeface="+mn-ea"/>
              </a:rPr>
              <a:t>RFID</a:t>
            </a:r>
            <a:r>
              <a:rPr lang="ko-KR" altLang="en-US" dirty="0">
                <a:latin typeface="+mn-ea"/>
              </a:rPr>
              <a:t>마다 다른 </a:t>
            </a:r>
            <a:r>
              <a:rPr lang="en-US" altLang="ko-KR" dirty="0">
                <a:latin typeface="+mn-ea"/>
              </a:rPr>
              <a:t>PWM</a:t>
            </a:r>
            <a:r>
              <a:rPr lang="ko-KR" altLang="en-US" dirty="0">
                <a:latin typeface="+mn-ea"/>
              </a:rPr>
              <a:t>으로 </a:t>
            </a:r>
            <a:r>
              <a:rPr lang="en-US" altLang="ko-KR" dirty="0">
                <a:latin typeface="+mn-ea"/>
              </a:rPr>
              <a:t>RGB </a:t>
            </a:r>
            <a:r>
              <a:rPr lang="ko-KR" altLang="en-US" dirty="0">
                <a:latin typeface="+mn-ea"/>
              </a:rPr>
              <a:t>색상 </a:t>
            </a:r>
            <a:r>
              <a:rPr lang="ko-KR" altLang="en-US" dirty="0" smtClean="0">
                <a:latin typeface="+mn-ea"/>
              </a:rPr>
              <a:t>변화</a:t>
            </a:r>
            <a:r>
              <a:rPr lang="en-US" altLang="ko-KR" dirty="0" smtClean="0">
                <a:latin typeface="+mn-ea"/>
              </a:rPr>
              <a:t>, FAN</a:t>
            </a:r>
            <a:r>
              <a:rPr lang="ko-KR" altLang="en-US" dirty="0" smtClean="0">
                <a:latin typeface="+mn-ea"/>
              </a:rPr>
              <a:t>의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출력 변화를 확인함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4. </a:t>
            </a:r>
            <a:r>
              <a:rPr lang="ko-KR" altLang="en-US" dirty="0" smtClean="0">
                <a:latin typeface="+mn-ea"/>
              </a:rPr>
              <a:t>프로젝트를 통해 소스를 분석하고 서버와 클라이언트 동작 원리를 이해함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5. </a:t>
            </a:r>
            <a:r>
              <a:rPr lang="ko-KR" altLang="en-US" dirty="0" smtClean="0">
                <a:latin typeface="+mn-ea"/>
              </a:rPr>
              <a:t>많이 부족하지만 이번 프로젝트 경험으로 흥미와 재미를 느끼게 되었으며 실생활에 활용할 수 있는 것들이 무엇이 있는지 많이 생각하게 됨</a:t>
            </a:r>
            <a:endParaRPr lang="en-US" altLang="ko-KR" dirty="0">
              <a:latin typeface="+mn-ea"/>
            </a:endParaRP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8476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9364" y="2532498"/>
            <a:ext cx="10058400" cy="1450757"/>
          </a:xfrm>
        </p:spPr>
        <p:txBody>
          <a:bodyPr/>
          <a:lstStyle/>
          <a:p>
            <a:r>
              <a:rPr lang="en-US" altLang="ko-KR" dirty="0" smtClean="0">
                <a:latin typeface="+mn-ea"/>
                <a:ea typeface="+mn-ea"/>
              </a:rPr>
              <a:t>Q &amp; A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41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9364" y="2532498"/>
            <a:ext cx="10058400" cy="1450757"/>
          </a:xfrm>
        </p:spPr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91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시스템 구성도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제작 과정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결론</a:t>
            </a:r>
            <a:endParaRPr lang="en-US" altLang="ko-KR" dirty="0" smtClean="0"/>
          </a:p>
          <a:p>
            <a:r>
              <a:rPr lang="en-US" altLang="ko-KR" dirty="0" smtClean="0"/>
              <a:t>6. 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82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스마트 오피스의 냉난방 기기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조명기기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컴퓨터 등 사무기기 등을 블루투스와 와이파이를 이용하여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 등록된 </a:t>
            </a:r>
            <a:r>
              <a:rPr lang="en-US" altLang="ko-KR" sz="2400" dirty="0" smtClean="0"/>
              <a:t>RFID</a:t>
            </a:r>
            <a:r>
              <a:rPr lang="ko-KR" altLang="en-US" sz="2400" dirty="0" smtClean="0"/>
              <a:t>으로 기기를 제어하고자 함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03923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구성도</a:t>
            </a:r>
            <a:endParaRPr lang="ko-KR" altLang="en-US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918261" y="2468918"/>
            <a:ext cx="1579418" cy="98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1186149" y="2928721"/>
            <a:ext cx="1579418" cy="98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4872837" y="4882313"/>
            <a:ext cx="1579418" cy="98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SQL_Client</a:t>
            </a:r>
            <a:endParaRPr lang="ko-KR" altLang="en-US" dirty="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8801176" y="2343569"/>
            <a:ext cx="1579418" cy="98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76" name="오른쪽 화살표 75"/>
          <p:cNvSpPr/>
          <p:nvPr/>
        </p:nvSpPr>
        <p:spPr>
          <a:xfrm rot="16200000">
            <a:off x="5255487" y="4024421"/>
            <a:ext cx="1136902" cy="224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오른쪽 화살표 76"/>
          <p:cNvSpPr/>
          <p:nvPr/>
        </p:nvSpPr>
        <p:spPr>
          <a:xfrm rot="5400000">
            <a:off x="4982302" y="4050580"/>
            <a:ext cx="1136900" cy="224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4859687" y="3969229"/>
            <a:ext cx="1679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소켓 통신</a:t>
            </a:r>
            <a:endParaRPr lang="ko-KR" altLang="en-US" sz="1400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669012" y="4463751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RFID</a:t>
            </a:r>
            <a:endParaRPr lang="ko-KR" altLang="en-US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1615832" y="4463751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LCD</a:t>
            </a:r>
            <a:endParaRPr lang="ko-KR" altLang="en-US" dirty="0"/>
          </a:p>
        </p:txBody>
      </p:sp>
      <p:sp>
        <p:nvSpPr>
          <p:cNvPr id="83" name="오른쪽 화살표 82"/>
          <p:cNvSpPr/>
          <p:nvPr/>
        </p:nvSpPr>
        <p:spPr>
          <a:xfrm rot="18721745">
            <a:off x="868958" y="4104707"/>
            <a:ext cx="498542" cy="175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오른쪽 화살표 83"/>
          <p:cNvSpPr/>
          <p:nvPr/>
        </p:nvSpPr>
        <p:spPr>
          <a:xfrm rot="5400000">
            <a:off x="1771024" y="4098634"/>
            <a:ext cx="382201" cy="210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8231691" y="3900065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Relay</a:t>
            </a:r>
            <a:endParaRPr lang="ko-KR" altLang="en-US" sz="1600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9222300" y="3895696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LED</a:t>
            </a:r>
            <a:endParaRPr lang="ko-KR" altLang="en-US" dirty="0"/>
          </a:p>
        </p:txBody>
      </p:sp>
      <p:sp>
        <p:nvSpPr>
          <p:cNvPr id="87" name="오른쪽 화살표 86"/>
          <p:cNvSpPr/>
          <p:nvPr/>
        </p:nvSpPr>
        <p:spPr>
          <a:xfrm rot="8082107">
            <a:off x="8569691" y="3552852"/>
            <a:ext cx="498542" cy="175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오른쪽 화살표 87"/>
          <p:cNvSpPr/>
          <p:nvPr/>
        </p:nvSpPr>
        <p:spPr>
          <a:xfrm rot="5400000">
            <a:off x="9420508" y="3556213"/>
            <a:ext cx="358415" cy="166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10212042" y="3892975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FAN</a:t>
            </a:r>
            <a:endParaRPr lang="ko-KR" altLang="en-US" dirty="0"/>
          </a:p>
        </p:txBody>
      </p:sp>
      <p:sp>
        <p:nvSpPr>
          <p:cNvPr id="90" name="오른쪽 화살표 89"/>
          <p:cNvSpPr/>
          <p:nvPr/>
        </p:nvSpPr>
        <p:spPr>
          <a:xfrm rot="2466643">
            <a:off x="10098784" y="3566653"/>
            <a:ext cx="498542" cy="175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4203502" y="1876927"/>
            <a:ext cx="2934393" cy="4203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476554" y="2518079"/>
            <a:ext cx="2934393" cy="25452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8120862" y="1892968"/>
            <a:ext cx="2934393" cy="2637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1066480" y="2507784"/>
            <a:ext cx="18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8678680" y="1895712"/>
            <a:ext cx="18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795138" y="1944017"/>
            <a:ext cx="18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라즈베리파이</a:t>
            </a:r>
            <a:endParaRPr lang="ko-KR" altLang="en-US" dirty="0"/>
          </a:p>
        </p:txBody>
      </p:sp>
      <p:sp>
        <p:nvSpPr>
          <p:cNvPr id="97" name="모서리가 둥근 직사각형 96"/>
          <p:cNvSpPr/>
          <p:nvPr/>
        </p:nvSpPr>
        <p:spPr>
          <a:xfrm>
            <a:off x="2562652" y="4463751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LED</a:t>
            </a:r>
            <a:endParaRPr lang="ko-KR" altLang="en-US" dirty="0"/>
          </a:p>
        </p:txBody>
      </p:sp>
      <p:sp>
        <p:nvSpPr>
          <p:cNvPr id="98" name="오른쪽 화살표 97"/>
          <p:cNvSpPr/>
          <p:nvPr/>
        </p:nvSpPr>
        <p:spPr>
          <a:xfrm rot="2740389">
            <a:off x="2500590" y="4122431"/>
            <a:ext cx="498542" cy="175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오른쪽 화살표 98"/>
          <p:cNvSpPr/>
          <p:nvPr/>
        </p:nvSpPr>
        <p:spPr>
          <a:xfrm>
            <a:off x="7300689" y="3566293"/>
            <a:ext cx="589979" cy="314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699" y="3044183"/>
            <a:ext cx="451726" cy="451726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13774" y="3191471"/>
            <a:ext cx="318981" cy="318981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8120860" y="4699332"/>
            <a:ext cx="2934393" cy="1380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813436" y="4938668"/>
            <a:ext cx="1579418" cy="98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스마트폰</a:t>
            </a:r>
            <a:endParaRPr lang="ko-KR" altLang="en-US" dirty="0"/>
          </a:p>
        </p:txBody>
      </p:sp>
      <p:sp>
        <p:nvSpPr>
          <p:cNvPr id="3" name="왼쪽/오른쪽 화살표 2"/>
          <p:cNvSpPr/>
          <p:nvPr/>
        </p:nvSpPr>
        <p:spPr>
          <a:xfrm>
            <a:off x="3533291" y="3566293"/>
            <a:ext cx="531526" cy="2718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0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63500" y="3336758"/>
            <a:ext cx="6862226" cy="1301245"/>
          </a:xfrm>
        </p:spPr>
        <p:txBody>
          <a:bodyPr/>
          <a:lstStyle/>
          <a:p>
            <a:r>
              <a:rPr lang="en-US" altLang="ko-KR" sz="2400" dirty="0"/>
              <a:t>- </a:t>
            </a:r>
            <a:r>
              <a:rPr lang="ko-KR" altLang="en-US" sz="2400" dirty="0"/>
              <a:t>입력 부분 </a:t>
            </a:r>
            <a:r>
              <a:rPr lang="en-US" altLang="ko-KR" sz="2400" dirty="0"/>
              <a:t>: </a:t>
            </a:r>
            <a:endParaRPr lang="en-US" altLang="ko-KR" sz="2400" dirty="0" smtClean="0"/>
          </a:p>
          <a:p>
            <a:r>
              <a:rPr lang="ko-KR" altLang="en-US" sz="2400" dirty="0" smtClean="0">
                <a:latin typeface="+mn-ea"/>
              </a:rPr>
              <a:t>등록된 </a:t>
            </a:r>
            <a:r>
              <a:rPr lang="en-US" altLang="ko-KR" sz="2400" dirty="0">
                <a:latin typeface="+mn-ea"/>
              </a:rPr>
              <a:t>RFID</a:t>
            </a:r>
            <a:r>
              <a:rPr lang="ko-KR" altLang="en-US" sz="2400" dirty="0">
                <a:latin typeface="+mn-ea"/>
              </a:rPr>
              <a:t>의 경우 초록색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등록 안된 </a:t>
            </a:r>
            <a:r>
              <a:rPr lang="en-US" altLang="ko-KR" sz="2400" dirty="0">
                <a:latin typeface="+mn-ea"/>
              </a:rPr>
              <a:t>RFID</a:t>
            </a:r>
            <a:r>
              <a:rPr lang="ko-KR" altLang="en-US" sz="2400" dirty="0">
                <a:latin typeface="+mn-ea"/>
              </a:rPr>
              <a:t>의 경우 빨간색 </a:t>
            </a:r>
            <a:r>
              <a:rPr lang="en-US" altLang="ko-KR" sz="2400" dirty="0">
                <a:latin typeface="+mn-ea"/>
              </a:rPr>
              <a:t>LED </a:t>
            </a:r>
            <a:r>
              <a:rPr lang="ko-KR" altLang="en-US" sz="2400" dirty="0" smtClean="0">
                <a:latin typeface="+mn-ea"/>
              </a:rPr>
              <a:t>출력</a:t>
            </a:r>
            <a:endParaRPr lang="en-US" altLang="ko-KR" sz="2400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806875" y="2999513"/>
            <a:ext cx="1579418" cy="98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인식 클라이언트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89738" y="4534543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RFID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236558" y="4534543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LCD</a:t>
            </a:r>
            <a:endParaRPr lang="ko-KR" altLang="en-US" dirty="0"/>
          </a:p>
        </p:txBody>
      </p:sp>
      <p:sp>
        <p:nvSpPr>
          <p:cNvPr id="44" name="오른쪽 화살표 43"/>
          <p:cNvSpPr/>
          <p:nvPr/>
        </p:nvSpPr>
        <p:spPr>
          <a:xfrm rot="18721745">
            <a:off x="1489684" y="4175499"/>
            <a:ext cx="498542" cy="175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>
          <a:xfrm rot="5400000">
            <a:off x="2391750" y="4169426"/>
            <a:ext cx="382201" cy="210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097280" y="2588871"/>
            <a:ext cx="2934393" cy="25452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687206" y="2578576"/>
            <a:ext cx="18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3183378" y="4534543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LED</a:t>
            </a:r>
            <a:endParaRPr lang="ko-KR" altLang="en-US" dirty="0"/>
          </a:p>
        </p:txBody>
      </p:sp>
      <p:sp>
        <p:nvSpPr>
          <p:cNvPr id="49" name="오른쪽 화살표 48"/>
          <p:cNvSpPr/>
          <p:nvPr/>
        </p:nvSpPr>
        <p:spPr>
          <a:xfrm rot="2740389">
            <a:off x="3121316" y="4193223"/>
            <a:ext cx="498542" cy="175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9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26800" y="2979633"/>
            <a:ext cx="7024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dirty="0">
                <a:latin typeface="+mn-ea"/>
              </a:rPr>
              <a:t>출력 부분 </a:t>
            </a:r>
            <a:r>
              <a:rPr lang="en-US" altLang="ko-KR" sz="2400" dirty="0">
                <a:latin typeface="+mn-ea"/>
              </a:rPr>
              <a:t>: </a:t>
            </a:r>
          </a:p>
          <a:p>
            <a:pPr>
              <a:buClr>
                <a:srgbClr val="FF0000"/>
              </a:buClr>
            </a:pPr>
            <a:r>
              <a:rPr lang="ko-KR" altLang="en-US" sz="2400" dirty="0">
                <a:latin typeface="+mn-ea"/>
              </a:rPr>
              <a:t>  </a:t>
            </a:r>
            <a:r>
              <a:rPr lang="ko-KR" altLang="en-US" sz="2400" dirty="0" smtClean="0">
                <a:latin typeface="+mn-ea"/>
              </a:rPr>
              <a:t>등록된 </a:t>
            </a:r>
            <a:r>
              <a:rPr lang="en-US" altLang="ko-KR" sz="2400" dirty="0">
                <a:latin typeface="+mn-ea"/>
              </a:rPr>
              <a:t>RFID</a:t>
            </a:r>
            <a:r>
              <a:rPr lang="ko-KR" altLang="en-US" sz="2400" dirty="0">
                <a:latin typeface="+mn-ea"/>
              </a:rPr>
              <a:t>마다 다른 </a:t>
            </a:r>
            <a:r>
              <a:rPr lang="en-US" altLang="ko-KR" sz="2400" dirty="0">
                <a:latin typeface="+mn-ea"/>
              </a:rPr>
              <a:t>PWM</a:t>
            </a:r>
            <a:r>
              <a:rPr lang="ko-KR" altLang="en-US" sz="2400" dirty="0">
                <a:latin typeface="+mn-ea"/>
              </a:rPr>
              <a:t>으로 </a:t>
            </a:r>
            <a:r>
              <a:rPr lang="en-US" altLang="ko-KR" sz="2400" dirty="0">
                <a:latin typeface="+mn-ea"/>
              </a:rPr>
              <a:t>RGB </a:t>
            </a:r>
            <a:r>
              <a:rPr lang="ko-KR" altLang="en-US" sz="2400" dirty="0">
                <a:latin typeface="+mn-ea"/>
              </a:rPr>
              <a:t>색상 출력</a:t>
            </a:r>
            <a:endParaRPr lang="en-US" altLang="ko-KR" sz="2400" dirty="0">
              <a:latin typeface="+mn-ea"/>
            </a:endParaRPr>
          </a:p>
          <a:p>
            <a:pPr>
              <a:buClr>
                <a:srgbClr val="FF0000"/>
              </a:buClr>
            </a:pPr>
            <a:r>
              <a:rPr lang="en-US" altLang="ko-KR" sz="2400" dirty="0">
                <a:latin typeface="+mn-ea"/>
              </a:rPr>
              <a:t>  </a:t>
            </a:r>
            <a:r>
              <a:rPr lang="en-US" altLang="ko-KR" sz="2400" dirty="0" smtClean="0">
                <a:latin typeface="+mn-ea"/>
              </a:rPr>
              <a:t>PWM</a:t>
            </a:r>
            <a:r>
              <a:rPr lang="ko-KR" altLang="en-US" sz="2400" dirty="0">
                <a:latin typeface="+mn-ea"/>
              </a:rPr>
              <a:t>을 조절하여 </a:t>
            </a:r>
            <a:r>
              <a:rPr lang="en-US" altLang="ko-KR" sz="2400" dirty="0">
                <a:latin typeface="+mn-ea"/>
              </a:rPr>
              <a:t>FAN</a:t>
            </a:r>
            <a:r>
              <a:rPr lang="ko-KR" altLang="en-US" sz="2400" dirty="0">
                <a:latin typeface="+mn-ea"/>
              </a:rPr>
              <a:t>의 속도를 제어함</a:t>
            </a:r>
            <a:endParaRPr lang="en-US" altLang="ko-KR" sz="2400" dirty="0">
              <a:latin typeface="+mn-ea"/>
            </a:endParaRPr>
          </a:p>
          <a:p>
            <a:pPr>
              <a:buClr>
                <a:srgbClr val="FF0000"/>
              </a:buClr>
            </a:pP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 릴레이 </a:t>
            </a:r>
            <a:r>
              <a:rPr lang="ko-KR" altLang="en-US" sz="2400" dirty="0">
                <a:latin typeface="+mn-ea"/>
              </a:rPr>
              <a:t>사용하여 부하 </a:t>
            </a:r>
            <a:r>
              <a:rPr lang="en-US" altLang="ko-KR" sz="2400" dirty="0">
                <a:latin typeface="+mn-ea"/>
              </a:rPr>
              <a:t>On/Off </a:t>
            </a:r>
            <a:r>
              <a:rPr lang="ko-KR" altLang="en-US" sz="2400" dirty="0">
                <a:latin typeface="+mn-ea"/>
              </a:rPr>
              <a:t>제어</a:t>
            </a:r>
            <a:endParaRPr lang="en-US" altLang="ko-KR" sz="2400" dirty="0"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77594" y="3001296"/>
            <a:ext cx="1579418" cy="98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동작 클라이언트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8109" y="4557792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Relay</a:t>
            </a:r>
            <a:endParaRPr lang="ko-KR" altLang="en-US" sz="16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198718" y="4553423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RGB</a:t>
            </a:r>
            <a:endParaRPr lang="ko-KR" altLang="en-US" dirty="0"/>
          </a:p>
        </p:txBody>
      </p:sp>
      <p:sp>
        <p:nvSpPr>
          <p:cNvPr id="18" name="오른쪽 화살표 17"/>
          <p:cNvSpPr/>
          <p:nvPr/>
        </p:nvSpPr>
        <p:spPr>
          <a:xfrm rot="8082107">
            <a:off x="1546109" y="4210579"/>
            <a:ext cx="498542" cy="175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 rot="5400000">
            <a:off x="2396926" y="4213940"/>
            <a:ext cx="358415" cy="166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88460" y="4550702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FAN</a:t>
            </a:r>
            <a:endParaRPr lang="ko-KR" altLang="en-US" dirty="0"/>
          </a:p>
        </p:txBody>
      </p:sp>
      <p:sp>
        <p:nvSpPr>
          <p:cNvPr id="21" name="오른쪽 화살표 20"/>
          <p:cNvSpPr/>
          <p:nvPr/>
        </p:nvSpPr>
        <p:spPr>
          <a:xfrm rot="2466643">
            <a:off x="3075202" y="4224380"/>
            <a:ext cx="498542" cy="175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97280" y="2550695"/>
            <a:ext cx="2934393" cy="2637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655098" y="2553439"/>
            <a:ext cx="18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3574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 과정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909544" y="2979633"/>
            <a:ext cx="1579418" cy="98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인식 클라이언트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392407" y="4514663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RFID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39227" y="4514663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LCD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 rot="18721745">
            <a:off x="1592353" y="4155619"/>
            <a:ext cx="498542" cy="175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5400000">
            <a:off x="2494419" y="4149546"/>
            <a:ext cx="382201" cy="210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99949" y="2568991"/>
            <a:ext cx="2934393" cy="25452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789875" y="2558696"/>
            <a:ext cx="18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86047" y="4514663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LED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 rot="2740389">
            <a:off x="3223985" y="4173343"/>
            <a:ext cx="498542" cy="175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3" r="7848" b="11813"/>
          <a:stretch/>
        </p:blipFill>
        <p:spPr>
          <a:xfrm>
            <a:off x="4715445" y="1943100"/>
            <a:ext cx="6524055" cy="399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87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 과정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0" r="7233"/>
          <a:stretch/>
        </p:blipFill>
        <p:spPr>
          <a:xfrm>
            <a:off x="5610027" y="1954070"/>
            <a:ext cx="5293569" cy="4021998"/>
          </a:xfrm>
        </p:spPr>
      </p:pic>
      <p:sp>
        <p:nvSpPr>
          <p:cNvPr id="32" name="모서리가 둥근 직사각형 31"/>
          <p:cNvSpPr/>
          <p:nvPr/>
        </p:nvSpPr>
        <p:spPr>
          <a:xfrm>
            <a:off x="2207871" y="3097549"/>
            <a:ext cx="1579418" cy="980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동작 클라이언트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638386" y="4654045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Relay</a:t>
            </a:r>
            <a:endParaRPr lang="ko-KR" altLang="en-US" sz="16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628995" y="4649676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RGB</a:t>
            </a:r>
            <a:endParaRPr lang="ko-KR" altLang="en-US" dirty="0"/>
          </a:p>
        </p:txBody>
      </p:sp>
      <p:sp>
        <p:nvSpPr>
          <p:cNvPr id="35" name="오른쪽 화살표 34"/>
          <p:cNvSpPr/>
          <p:nvPr/>
        </p:nvSpPr>
        <p:spPr>
          <a:xfrm rot="8082107">
            <a:off x="1976386" y="4306832"/>
            <a:ext cx="498542" cy="175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 rot="5400000">
            <a:off x="2827203" y="4310193"/>
            <a:ext cx="358415" cy="166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3618737" y="4646955"/>
            <a:ext cx="731519" cy="47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FAN</a:t>
            </a:r>
            <a:endParaRPr lang="ko-KR" altLang="en-US" dirty="0"/>
          </a:p>
        </p:txBody>
      </p:sp>
      <p:sp>
        <p:nvSpPr>
          <p:cNvPr id="38" name="오른쪽 화살표 37"/>
          <p:cNvSpPr/>
          <p:nvPr/>
        </p:nvSpPr>
        <p:spPr>
          <a:xfrm rot="2466643">
            <a:off x="3505479" y="4320633"/>
            <a:ext cx="498542" cy="175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527557" y="2646948"/>
            <a:ext cx="2934393" cy="2637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085375" y="2649692"/>
            <a:ext cx="18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10077450" y="3486150"/>
            <a:ext cx="1168400" cy="0"/>
          </a:xfrm>
          <a:prstGeom prst="straightConnector1">
            <a:avLst/>
          </a:prstGeom>
          <a:ln w="15875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7537450" y="1422400"/>
            <a:ext cx="0" cy="1009650"/>
          </a:xfrm>
          <a:prstGeom prst="straightConnector1">
            <a:avLst/>
          </a:prstGeom>
          <a:ln w="15875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8559800" y="1422400"/>
            <a:ext cx="0" cy="1224548"/>
          </a:xfrm>
          <a:prstGeom prst="straightConnector1">
            <a:avLst/>
          </a:prstGeom>
          <a:ln w="15875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9226550" y="1422400"/>
            <a:ext cx="0" cy="1384300"/>
          </a:xfrm>
          <a:prstGeom prst="straightConnector1">
            <a:avLst/>
          </a:prstGeom>
          <a:ln w="15875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8807450" y="5359400"/>
            <a:ext cx="2501900" cy="0"/>
          </a:xfrm>
          <a:prstGeom prst="straightConnector1">
            <a:avLst/>
          </a:prstGeom>
          <a:ln w="15875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267467" y="1024493"/>
            <a:ext cx="578492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RGB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959850" y="1025197"/>
            <a:ext cx="194374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릴레이 동작 </a:t>
            </a:r>
            <a:r>
              <a:rPr lang="en-US" altLang="ko-KR" dirty="0" smtClean="0"/>
              <a:t>LED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293475" y="3305175"/>
            <a:ext cx="877163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릴레이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352937" y="5163307"/>
            <a:ext cx="5460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LCD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7791450" y="560387"/>
            <a:ext cx="0" cy="1724025"/>
          </a:xfrm>
          <a:prstGeom prst="straightConnector1">
            <a:avLst/>
          </a:prstGeom>
          <a:ln w="15875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246460" y="163641"/>
            <a:ext cx="1107996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조</a:t>
            </a:r>
            <a:r>
              <a:rPr lang="ko-KR" altLang="en-US" dirty="0" err="1" smtClean="0"/>
              <a:t>도센서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855138" y="997545"/>
            <a:ext cx="1338828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mtClean="0"/>
              <a:t>온습도센서</a:t>
            </a:r>
            <a:endParaRPr lang="ko-KR" altLang="en-US" dirty="0"/>
          </a:p>
        </p:txBody>
      </p:sp>
      <p:cxnSp>
        <p:nvCxnSpPr>
          <p:cNvPr id="20" name="꺾인 연결선 19"/>
          <p:cNvCxnSpPr/>
          <p:nvPr/>
        </p:nvCxnSpPr>
        <p:spPr>
          <a:xfrm rot="16200000" flipV="1">
            <a:off x="5452289" y="1620064"/>
            <a:ext cx="1439823" cy="933450"/>
          </a:xfrm>
          <a:prstGeom prst="bentConnector3">
            <a:avLst>
              <a:gd name="adj1" fmla="val 100277"/>
            </a:avLst>
          </a:prstGeom>
          <a:ln w="15875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90233" y="1182211"/>
            <a:ext cx="55964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48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 과정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3092320"/>
            <a:ext cx="8735644" cy="1886213"/>
          </a:xfrm>
        </p:spPr>
      </p:pic>
      <p:sp>
        <p:nvSpPr>
          <p:cNvPr id="5" name="TextBox 4"/>
          <p:cNvSpPr txBox="1"/>
          <p:nvPr/>
        </p:nvSpPr>
        <p:spPr>
          <a:xfrm>
            <a:off x="1706880" y="2486527"/>
            <a:ext cx="3426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사용한 </a:t>
            </a:r>
            <a:r>
              <a:rPr lang="en-US" altLang="ko-KR" sz="2400" dirty="0" smtClean="0"/>
              <a:t>DB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07119347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637</TotalTime>
  <Words>585</Words>
  <Application>Microsoft Office PowerPoint</Application>
  <PresentationFormat>와이드스크린</PresentationFormat>
  <Paragraphs>118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Calibri</vt:lpstr>
      <vt:lpstr>Calibri Light</vt:lpstr>
      <vt:lpstr>추억</vt:lpstr>
      <vt:lpstr>스마트 오피스</vt:lpstr>
      <vt:lpstr>목차</vt:lpstr>
      <vt:lpstr>개요</vt:lpstr>
      <vt:lpstr>시스템 구성도</vt:lpstr>
      <vt:lpstr>시스템 구성</vt:lpstr>
      <vt:lpstr>시스템 구성</vt:lpstr>
      <vt:lpstr>제작 과정</vt:lpstr>
      <vt:lpstr>제작 과정</vt:lpstr>
      <vt:lpstr>제작 과정</vt:lpstr>
      <vt:lpstr>구현 – 입력 디바이스</vt:lpstr>
      <vt:lpstr>구현 - 스마트폰</vt:lpstr>
      <vt:lpstr>구현- 시현 영상</vt:lpstr>
      <vt:lpstr>결론</vt:lpstr>
      <vt:lpstr>Q &amp; A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오피스</dc:title>
  <dc:creator>Administrator1</dc:creator>
  <cp:lastModifiedBy>Administrator1</cp:lastModifiedBy>
  <cp:revision>40</cp:revision>
  <dcterms:created xsi:type="dcterms:W3CDTF">2023-11-24T00:00:15Z</dcterms:created>
  <dcterms:modified xsi:type="dcterms:W3CDTF">2023-11-28T02:17:27Z</dcterms:modified>
</cp:coreProperties>
</file>